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903" autoAdjust="0"/>
  </p:normalViewPr>
  <p:slideViewPr>
    <p:cSldViewPr snapToGrid="0" snapToObjects="1">
      <p:cViewPr>
        <p:scale>
          <a:sx n="90" d="100"/>
          <a:sy n="90" d="100"/>
        </p:scale>
        <p:origin x="1356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42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Lesson 4 explores human agency and control. Students learn that humans create, control, and are responsible for AI. Focus on human decision-making for important matters.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 (5 mins)</a:t>
            </a:r>
          </a:p>
          <a:p>
            <a:endParaRPr/>
          </a:p>
          <a:p>
            <a:r>
              <a:t>Retrieval Grid answers:</a:t>
            </a:r>
          </a:p>
          <a:p>
            <a:r>
              <a:t>1. Artificial Intelligence</a:t>
            </a:r>
          </a:p>
          <a:p>
            <a:r>
              <a:t>2. X-ray analysis, drug discovery, etc.</a:t>
            </a:r>
          </a:p>
          <a:p>
            <a:r>
              <a:t>3. The examples AI learns from</a:t>
            </a:r>
          </a:p>
          <a:p>
            <a:r>
              <a:t>4. Seeing AI, Live Transcribe, voice control, etc.</a:t>
            </a:r>
          </a:p>
          <a:p>
            <a:endParaRPr/>
          </a:p>
          <a:p>
            <a:r>
              <a:t>Discussion: Expect mixed answers. Some may say machines control AI. Lead to today's topic: humans are always in control.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1 (12 mins)</a:t>
            </a:r>
          </a:p>
          <a:p>
            <a:endParaRPr/>
          </a:p>
          <a:p>
            <a:r>
              <a:t>Human Agency explained:</a:t>
            </a:r>
          </a:p>
          <a:p>
            <a:endParaRPr/>
          </a:p>
          <a:p>
            <a:r>
              <a:t>Agency = power to make choices. Humans have agency. AI doesn't.</a:t>
            </a:r>
          </a:p>
          <a:p>
            <a:endParaRPr/>
          </a:p>
          <a:p>
            <a:r>
              <a:t>Important distinctions:</a:t>
            </a:r>
          </a:p>
          <a:p>
            <a:r>
              <a:t>- AI can HELP humans decide</a:t>
            </a:r>
          </a:p>
          <a:p>
            <a:r>
              <a:t>- AI can SUGGEST options</a:t>
            </a:r>
          </a:p>
          <a:p>
            <a:r>
              <a:t>- AI should NOT REPLACE human judgment</a:t>
            </a:r>
          </a:p>
          <a:p>
            <a:endParaRPr/>
          </a:p>
          <a:p>
            <a:r>
              <a:t>Examples:</a:t>
            </a:r>
          </a:p>
          <a:p>
            <a:r>
              <a:t>✓ AI suggests medical diagnosis, doctor decides</a:t>
            </a:r>
          </a:p>
          <a:p>
            <a:r>
              <a:t>✗ AI automatically rejects loan with no human review</a:t>
            </a:r>
          </a:p>
          <a:p>
            <a:r>
              <a:t>✓ AI flags content, human moderator decides action</a:t>
            </a:r>
          </a:p>
          <a:p>
            <a:r>
              <a:t>✗ AI assigns grades with no teacher input</a:t>
            </a:r>
          </a:p>
          <a:p>
            <a:endParaRPr/>
          </a:p>
          <a:p>
            <a:r>
              <a:t>UNESCO principle: Humans must remain in control</a:t>
            </a:r>
          </a:p>
          <a:p>
            <a:endParaRPr/>
          </a:p>
          <a:p>
            <a:r>
              <a:t>Discuss: 'Why can't we let AI make all decisions?'</a:t>
            </a:r>
          </a:p>
          <a:p>
            <a:r>
              <a:t>- AI doesn't understand context</a:t>
            </a:r>
          </a:p>
          <a:p>
            <a:r>
              <a:t>- AI can't consider emotions</a:t>
            </a:r>
          </a:p>
          <a:p>
            <a:r>
              <a:t>- AI can't take moral responsibility</a:t>
            </a:r>
          </a:p>
          <a:p>
            <a:r>
              <a:t>- Some decisions require human values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1 (15 mins)</a:t>
            </a:r>
          </a:p>
          <a:p>
            <a:endParaRPr/>
          </a:p>
          <a:p>
            <a:r>
              <a:t>Preparation: Print scenario cards</a:t>
            </a:r>
          </a:p>
          <a:p>
            <a:endParaRPr/>
          </a:p>
          <a:p>
            <a:r>
              <a:t>Scenarios with guidance:</a:t>
            </a:r>
          </a:p>
          <a:p>
            <a:endParaRPr/>
          </a:p>
          <a:p>
            <a:r>
              <a:t>1. Choosing GCSEs - HUMAN. Personal choice, affects future, requires self-knowledge</a:t>
            </a:r>
          </a:p>
          <a:p>
            <a:r>
              <a:t>2. Medical diagnosis - BOTH. AI helps detect, doctor makes final decision</a:t>
            </a:r>
          </a:p>
          <a:p>
            <a:r>
              <a:t>3. Lending money - BOTH. AI assesses risk, human reviews for fairness</a:t>
            </a:r>
          </a:p>
          <a:p>
            <a:r>
              <a:t>4. Friend suggestions - AI. Low stakes, helpful suggestions</a:t>
            </a:r>
          </a:p>
          <a:p>
            <a:r>
              <a:t>5. School discipline - HUMAN. Requires understanding context, empathy</a:t>
            </a:r>
          </a:p>
          <a:p>
            <a:r>
              <a:t>6. Job applications - BOTH. AI screens, humans interview and decide</a:t>
            </a:r>
          </a:p>
          <a:p>
            <a:endParaRPr/>
          </a:p>
          <a:p>
            <a:r>
              <a:t>Discussion points:</a:t>
            </a:r>
          </a:p>
          <a:p>
            <a:r>
              <a:t>- High stakes = humans must decide</a:t>
            </a:r>
          </a:p>
          <a:p>
            <a:r>
              <a:t>- Can AI understand context?</a:t>
            </a:r>
          </a:p>
          <a:p>
            <a:r>
              <a:t>- Who's accountable if wrong?</a:t>
            </a:r>
          </a:p>
          <a:p>
            <a:endParaRPr/>
          </a:p>
          <a:p>
            <a:r>
              <a:t>Class share findings (last 5 mins)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F4BFD4-BAEB-E4E0-9D31-420850E6202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2371" y="1600203"/>
            <a:ext cx="888520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9D16C7-3398-FD23-9F9F-B18F50A5FB0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9192" y="5752323"/>
            <a:ext cx="1112808" cy="111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4800" dirty="0"/>
              <a:t>AI and Human Agency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7 Computer Science</a:t>
            </a:r>
          </a:p>
          <a:p>
            <a:r>
              <a:rPr dirty="0">
                <a:solidFill>
                  <a:schemeClr val="tx1"/>
                </a:solidFill>
              </a:rPr>
              <a:t>Lesson 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/>
              <a:t>Department for Education (2025). Generative artificial intelligence (AI) in education. Updated 12 August 2025.</a:t>
            </a:r>
          </a:p>
          <a:p>
            <a:endParaRPr sz="1600"/>
          </a:p>
          <a:p>
            <a:r>
              <a:rPr sz="1600"/>
              <a:t>UNESCO (2024). AI competency framework for students. Paris: UNESCO.</a:t>
            </a:r>
          </a:p>
          <a:p>
            <a:endParaRPr sz="1600"/>
          </a:p>
          <a:p>
            <a:r>
              <a:rPr sz="1600"/>
              <a:t>UNESCO Recommendation on the Ethics of Artificial Intelligence (2021)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the concept of human agency in AI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Recognize that humans are accountable for AI decisions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Evaluate when humans should make decisions vs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Retrieval Grid - Copy and complete:</a:t>
            </a:r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What does AI stand for? 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Name one healthcare AI 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What is training data? 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Give an accessibility AI example 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Discussion: </a:t>
            </a:r>
            <a:r>
              <a:rPr sz="2000" dirty="0"/>
              <a:t>'Who controls AI - humans or machines? Why?'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Human Agency and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Agency: </a:t>
            </a:r>
            <a:r>
              <a:rPr sz="2000" dirty="0"/>
              <a:t>The power to make choices and take action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AI is created BY humans, FOR humans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Humans decide:</a:t>
            </a:r>
          </a:p>
          <a:p>
            <a:pPr marL="0" indent="0">
              <a:buNone/>
            </a:pPr>
            <a:r>
              <a:rPr sz="2000" dirty="0"/>
              <a:t>What AI to build</a:t>
            </a:r>
          </a:p>
          <a:p>
            <a:pPr marL="0" indent="0">
              <a:buNone/>
            </a:pPr>
            <a:r>
              <a:rPr sz="2000" dirty="0"/>
              <a:t>What data to use</a:t>
            </a:r>
          </a:p>
          <a:p>
            <a:pPr marL="0" indent="0">
              <a:buNone/>
            </a:pPr>
            <a:r>
              <a:rPr sz="2000" dirty="0"/>
              <a:t>What tasks it does</a:t>
            </a:r>
          </a:p>
          <a:p>
            <a:pPr marL="0" indent="0">
              <a:buNone/>
            </a:pPr>
            <a:r>
              <a:rPr sz="2000" dirty="0"/>
              <a:t>When to turn it off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Key Principle: </a:t>
            </a:r>
            <a:r>
              <a:rPr sz="2000" dirty="0"/>
              <a:t>AI should always have human oversight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Activity 1: Should AI or Humans Decide?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dirty="0"/>
              <a:t>Work in groups of 3-4 with scenario cards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For each scenario, decide:</a:t>
            </a:r>
          </a:p>
          <a:p>
            <a:pPr marL="0" indent="0">
              <a:buNone/>
            </a:pPr>
            <a:r>
              <a:rPr dirty="0"/>
              <a:t>Should this be decided by HUMANS, AI, or BOTH?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/>
              <a:t>Scenarios:</a:t>
            </a:r>
          </a:p>
          <a:p>
            <a:pPr marL="0" indent="0">
              <a:buNone/>
            </a:pPr>
            <a:r>
              <a:rPr dirty="0"/>
              <a:t>Choosing GCSE options</a:t>
            </a:r>
          </a:p>
          <a:p>
            <a:pPr marL="0" indent="0">
              <a:buNone/>
            </a:pPr>
            <a:r>
              <a:rPr dirty="0"/>
              <a:t>Medical diagnosis</a:t>
            </a:r>
          </a:p>
          <a:p>
            <a:pPr marL="0" indent="0">
              <a:buNone/>
            </a:pPr>
            <a:r>
              <a:rPr dirty="0"/>
              <a:t>Lending money</a:t>
            </a:r>
          </a:p>
          <a:p>
            <a:pPr marL="0" indent="0">
              <a:buNone/>
            </a:pPr>
            <a:r>
              <a:rPr dirty="0"/>
              <a:t>Social media friend suggestions</a:t>
            </a:r>
          </a:p>
          <a:p>
            <a:pPr marL="0" indent="0">
              <a:buNone/>
            </a:pPr>
            <a:r>
              <a:rPr dirty="0"/>
              <a:t>School discipline</a:t>
            </a:r>
          </a:p>
          <a:p>
            <a:pPr marL="0" indent="0">
              <a:buNone/>
            </a:pPr>
            <a:r>
              <a:rPr dirty="0"/>
              <a:t>Job applications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Justify your decisions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Human Accountability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251" y="1116418"/>
            <a:ext cx="8793328" cy="57415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When AI makes mistakes, humans are responsible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Examples of AI failures:</a:t>
            </a:r>
          </a:p>
          <a:p>
            <a:pPr marL="0" indent="0">
              <a:buNone/>
            </a:pPr>
            <a:r>
              <a:rPr sz="2000" dirty="0"/>
              <a:t>Self-driving car accidents</a:t>
            </a:r>
          </a:p>
          <a:p>
            <a:pPr marL="0" indent="0">
              <a:buNone/>
            </a:pPr>
            <a:r>
              <a:rPr sz="2000" dirty="0"/>
              <a:t>Biased hiring decisions</a:t>
            </a:r>
          </a:p>
          <a:p>
            <a:pPr marL="0" indent="0">
              <a:buNone/>
            </a:pPr>
            <a:r>
              <a:rPr sz="2000" dirty="0"/>
              <a:t>Incorrect facial recognition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Who is accountable?</a:t>
            </a:r>
          </a:p>
          <a:p>
            <a:pPr marL="0" indent="0">
              <a:buNone/>
            </a:pPr>
            <a:r>
              <a:rPr sz="2000" dirty="0"/>
              <a:t>AI creators and designers</a:t>
            </a:r>
          </a:p>
          <a:p>
            <a:pPr marL="0" indent="0">
              <a:buNone/>
            </a:pPr>
            <a:r>
              <a:rPr sz="2000" dirty="0"/>
              <a:t>Companies deploying AI</a:t>
            </a:r>
          </a:p>
          <a:p>
            <a:pPr marL="0" indent="0">
              <a:buNone/>
            </a:pPr>
            <a:r>
              <a:rPr sz="2000" dirty="0"/>
              <a:t>People using AI for important decisions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Why humans must stay in control:</a:t>
            </a:r>
          </a:p>
          <a:p>
            <a:pPr marL="0" indent="0">
              <a:buNone/>
            </a:pPr>
            <a:r>
              <a:rPr sz="2000" dirty="0"/>
              <a:t>AI can't understand context</a:t>
            </a:r>
          </a:p>
          <a:p>
            <a:pPr marL="0" indent="0">
              <a:buNone/>
            </a:pPr>
            <a:r>
              <a:rPr sz="2000" dirty="0"/>
              <a:t>AI can't consider feelings</a:t>
            </a:r>
          </a:p>
          <a:p>
            <a:pPr marL="0" indent="0">
              <a:buNone/>
            </a:pPr>
            <a:r>
              <a:rPr sz="2000" dirty="0"/>
              <a:t>AI can't take moral responsibility</a:t>
            </a:r>
          </a:p>
          <a:p>
            <a:pPr marL="0" indent="0">
              <a:buNone/>
            </a:pPr>
            <a:r>
              <a:rPr sz="2000" dirty="0"/>
              <a:t>Some decisions require human values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rmAutofit/>
          </a:bodyPr>
          <a:lstStyle/>
          <a:p>
            <a:r>
              <a:rPr dirty="0"/>
              <a:t>Activity 2: Diamond 9 Ranking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9433" y="1190847"/>
            <a:ext cx="8538145" cy="55501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Which decisions MUST be made by humans?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9 cards to rank in diamond shape: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Diagnosing serious illness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Recommending a video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Setting homework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Driving a car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University admissions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Moderating comments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Predicting weather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Arresting a suspect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Choosing music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Most important for humans at top</a:t>
            </a:r>
          </a:p>
          <a:p>
            <a:pPr marL="0" indent="0">
              <a:buNone/>
            </a:pPr>
            <a:r>
              <a:rPr sz="2000" dirty="0"/>
              <a:t>Least important at bottom</a:t>
            </a:r>
          </a:p>
          <a:p>
            <a:pPr marL="0" indent="0"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 - Exit Ticket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Create a poster: 'Humans in Control'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As a class, agree on 5 principles:</a:t>
            </a:r>
          </a:p>
          <a:p>
            <a:pPr marL="0" indent="0">
              <a:buNone/>
            </a:pPr>
            <a:r>
              <a:rPr sz="2000" dirty="0"/>
              <a:t>1. Humans should make important decisions about people</a:t>
            </a:r>
          </a:p>
          <a:p>
            <a:pPr marL="0" indent="0">
              <a:buNone/>
            </a:pPr>
            <a:r>
              <a:rPr sz="2000" dirty="0"/>
              <a:t>2. AI should help, not replace, human thinking</a:t>
            </a:r>
          </a:p>
          <a:p>
            <a:pPr marL="0" indent="0">
              <a:buNone/>
            </a:pPr>
            <a:r>
              <a:rPr sz="2000" dirty="0"/>
              <a:t>3. Humans are responsible when AI makes mistakes</a:t>
            </a:r>
          </a:p>
          <a:p>
            <a:pPr marL="0" indent="0">
              <a:buNone/>
            </a:pPr>
            <a:r>
              <a:rPr sz="2000" dirty="0"/>
              <a:t>4. We should always ask 'why did AI decide this?'</a:t>
            </a:r>
          </a:p>
          <a:p>
            <a:pPr marL="0" indent="0">
              <a:buNone/>
            </a:pPr>
            <a:r>
              <a:rPr sz="2000" dirty="0"/>
              <a:t>5. We can always turn AI off if not working well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Individual reflection:</a:t>
            </a:r>
          </a:p>
          <a:p>
            <a:pPr marL="0" indent="0">
              <a:buNone/>
            </a:pPr>
            <a:r>
              <a:rPr sz="2000" dirty="0"/>
              <a:t>'One decision that should NEVER be made only by AI is...'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No homework this lesson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Reminder: </a:t>
            </a:r>
            <a:r>
              <a:rPr sz="2000" dirty="0"/>
              <a:t>Homework from Lesson 3 due today</a:t>
            </a:r>
          </a:p>
          <a:p>
            <a:pPr marL="0" indent="0">
              <a:buNone/>
            </a:pPr>
            <a:r>
              <a:rPr sz="2000" dirty="0"/>
              <a:t>(Interview adult about AI at work)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Next lesson: </a:t>
            </a:r>
            <a:r>
              <a:rPr sz="2000" dirty="0"/>
              <a:t>AI safety and privacy</a:t>
            </a:r>
          </a:p>
          <a:p>
            <a:pPr marL="0" indent="0">
              <a:buNone/>
            </a:pPr>
            <a:r>
              <a:rPr sz="2000" dirty="0"/>
              <a:t>How to use AI responsibly and spot problems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907</Words>
  <Application>Microsoft Office PowerPoint</Application>
  <PresentationFormat>Widescreen</PresentationFormat>
  <Paragraphs>172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AI and Human Agency</vt:lpstr>
      <vt:lpstr>Learning Objectives</vt:lpstr>
      <vt:lpstr>Prior Knowledge Check</vt:lpstr>
      <vt:lpstr>Human Agency and Control</vt:lpstr>
      <vt:lpstr>Activity 1: Should AI or Humans Decide?</vt:lpstr>
      <vt:lpstr>Human Accountability</vt:lpstr>
      <vt:lpstr>Activity 2: Diamond 9 Ranking</vt:lpstr>
      <vt:lpstr>Plenary - Exit Ticket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3</cp:revision>
  <dcterms:created xsi:type="dcterms:W3CDTF">2013-01-27T09:14:16Z</dcterms:created>
  <dcterms:modified xsi:type="dcterms:W3CDTF">2025-12-31T19:02:41Z</dcterms:modified>
  <cp:category/>
</cp:coreProperties>
</file>